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96" r:id="rId10"/>
    <p:sldId id="529" r:id="rId11"/>
    <p:sldId id="597" r:id="rId12"/>
    <p:sldId id="501" r:id="rId13"/>
    <p:sldId id="593" r:id="rId14"/>
    <p:sldId id="594" r:id="rId15"/>
    <p:sldId id="598" r:id="rId16"/>
    <p:sldId id="595" r:id="rId17"/>
    <p:sldId id="540" r:id="rId18"/>
    <p:sldId id="535" r:id="rId19"/>
    <p:sldId id="536" r:id="rId20"/>
    <p:sldId id="537" r:id="rId21"/>
    <p:sldId id="539" r:id="rId22"/>
    <p:sldId id="558" r:id="rId23"/>
    <p:sldId id="565" r:id="rId24"/>
    <p:sldId id="566" r:id="rId25"/>
    <p:sldId id="564" r:id="rId26"/>
    <p:sldId id="569" r:id="rId27"/>
    <p:sldId id="580" r:id="rId28"/>
    <p:sldId id="581" r:id="rId29"/>
    <p:sldId id="582" r:id="rId30"/>
    <p:sldId id="584" r:id="rId31"/>
    <p:sldId id="585" r:id="rId32"/>
    <p:sldId id="587" r:id="rId33"/>
    <p:sldId id="586" r:id="rId34"/>
    <p:sldId id="588" r:id="rId35"/>
    <p:sldId id="589" r:id="rId36"/>
    <p:sldId id="591" r:id="rId37"/>
    <p:sldId id="592" r:id="rId38"/>
    <p:sldId id="572" r:id="rId39"/>
    <p:sldId id="345" r:id="rId40"/>
    <p:sldId id="576" r:id="rId41"/>
    <p:sldId id="578" r:id="rId42"/>
    <p:sldId id="579" r:id="rId43"/>
    <p:sldId id="573" r:id="rId44"/>
    <p:sldId id="575" r:id="rId45"/>
    <p:sldId id="570" r:id="rId46"/>
    <p:sldId id="567" r:id="rId47"/>
    <p:sldId id="533" r:id="rId48"/>
    <p:sldId id="531" r:id="rId49"/>
    <p:sldId id="532" r:id="rId50"/>
    <p:sldId id="534" r:id="rId51"/>
    <p:sldId id="526" r:id="rId52"/>
    <p:sldId id="562" r:id="rId53"/>
    <p:sldId id="514" r:id="rId54"/>
    <p:sldId id="515" r:id="rId55"/>
    <p:sldId id="494" r:id="rId56"/>
    <p:sldId id="508" r:id="rId57"/>
    <p:sldId id="498" r:id="rId58"/>
    <p:sldId id="517" r:id="rId59"/>
    <p:sldId id="516" r:id="rId60"/>
    <p:sldId id="520" r:id="rId61"/>
    <p:sldId id="521" r:id="rId62"/>
    <p:sldId id="522" r:id="rId63"/>
    <p:sldId id="523" r:id="rId64"/>
    <p:sldId id="524" r:id="rId65"/>
    <p:sldId id="512" r:id="rId66"/>
    <p:sldId id="503" r:id="rId67"/>
    <p:sldId id="519" r:id="rId68"/>
    <p:sldId id="504" r:id="rId69"/>
    <p:sldId id="509" r:id="rId70"/>
    <p:sldId id="511" r:id="rId71"/>
    <p:sldId id="496" r:id="rId7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A00F"/>
    <a:srgbClr val="FF0000"/>
    <a:srgbClr val="FEA80E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7427" autoAdjust="0"/>
  </p:normalViewPr>
  <p:slideViewPr>
    <p:cSldViewPr snapToGrid="0">
      <p:cViewPr varScale="1">
        <p:scale>
          <a:sx n="158" d="100"/>
          <a:sy n="158" d="100"/>
        </p:scale>
        <p:origin x="2916" y="132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11/24/2022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2.png"/><Relationship Id="rId3" Type="http://schemas.openxmlformats.org/officeDocument/2006/relationships/image" Target="../media/image49.png"/><Relationship Id="rId7" Type="http://schemas.openxmlformats.org/officeDocument/2006/relationships/image" Target="../media/image49.png"/><Relationship Id="rId12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40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50.png"/><Relationship Id="rId9" Type="http://schemas.openxmlformats.org/officeDocument/2006/relationships/image" Target="../media/image51.png"/><Relationship Id="rId1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58.png"/><Relationship Id="rId12" Type="http://schemas.openxmlformats.org/officeDocument/2006/relationships/image" Target="../media/image5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540.png"/><Relationship Id="rId5" Type="http://schemas.openxmlformats.org/officeDocument/2006/relationships/image" Target="../media/image56.png"/><Relationship Id="rId10" Type="http://schemas.openxmlformats.org/officeDocument/2006/relationships/image" Target="../media/image53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50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.png"/><Relationship Id="rId2" Type="http://schemas.openxmlformats.org/officeDocument/2006/relationships/image" Target="../media/image57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64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0.png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0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9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98.png"/><Relationship Id="rId5" Type="http://schemas.openxmlformats.org/officeDocument/2006/relationships/image" Target="../media/image761.png"/><Relationship Id="rId10" Type="http://schemas.openxmlformats.org/officeDocument/2006/relationships/image" Target="../media/image97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5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0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03.png"/><Relationship Id="rId5" Type="http://schemas.openxmlformats.org/officeDocument/2006/relationships/image" Target="../media/image761.png"/><Relationship Id="rId10" Type="http://schemas.openxmlformats.org/officeDocument/2006/relationships/image" Target="../media/image102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0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.png"/><Relationship Id="rId2" Type="http://schemas.openxmlformats.org/officeDocument/2006/relationships/image" Target="../media/image570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109.png"/><Relationship Id="rId5" Type="http://schemas.openxmlformats.org/officeDocument/2006/relationships/image" Target="../media/image63.png"/><Relationship Id="rId15" Type="http://schemas.openxmlformats.org/officeDocument/2006/relationships/image" Target="../media/image67.png"/><Relationship Id="rId23" Type="http://schemas.openxmlformats.org/officeDocument/2006/relationships/image" Target="../media/image108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0.png"/><Relationship Id="rId14" Type="http://schemas.openxmlformats.org/officeDocument/2006/relationships/image" Target="../media/image66.png"/><Relationship Id="rId22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90.png"/><Relationship Id="rId3" Type="http://schemas.openxmlformats.org/officeDocument/2006/relationships/image" Target="../media/image751.png"/><Relationship Id="rId7" Type="http://schemas.openxmlformats.org/officeDocument/2006/relationships/image" Target="../media/image58.png"/><Relationship Id="rId12" Type="http://schemas.openxmlformats.org/officeDocument/2006/relationships/image" Target="../media/image7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770.png"/><Relationship Id="rId5" Type="http://schemas.openxmlformats.org/officeDocument/2006/relationships/image" Target="../media/image56.png"/><Relationship Id="rId15" Type="http://schemas.openxmlformats.org/officeDocument/2006/relationships/image" Target="../media/image810.png"/><Relationship Id="rId10" Type="http://schemas.openxmlformats.org/officeDocument/2006/relationships/image" Target="../media/image76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2.png"/><Relationship Id="rId5" Type="http://schemas.openxmlformats.org/officeDocument/2006/relationships/image" Target="../media/image147.png"/><Relationship Id="rId10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 Magnets differently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2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ODD: El. Vs Phys. Position Table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91"/>
          <a:stretch/>
        </p:blipFill>
        <p:spPr bwMode="auto">
          <a:xfrm>
            <a:off x="2969497" y="1040048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D28F07-B594-45F6-03D9-E40A39B3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43497"/>
            <a:ext cx="12192000" cy="2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DB4CA61-8265-3556-A9AD-7023DB9D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0" y="2728781"/>
            <a:ext cx="12192000" cy="2776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38F18E1-1277-BD2B-6CCD-6B9A79B1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46" y="1080518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Dist. ODD. Vs. Dist. to PC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087BC54-B5EE-1321-0047-DD79B5716E63}"/>
              </a:ext>
            </a:extLst>
          </p:cNvPr>
          <p:cNvSpPr/>
          <p:nvPr/>
        </p:nvSpPr>
        <p:spPr>
          <a:xfrm>
            <a:off x="1571454" y="3429000"/>
            <a:ext cx="421609" cy="179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F505498-0275-C57F-005A-E13B949C26D4}"/>
              </a:ext>
            </a:extLst>
          </p:cNvPr>
          <p:cNvSpPr/>
          <p:nvPr/>
        </p:nvSpPr>
        <p:spPr>
          <a:xfrm>
            <a:off x="1571454" y="3842431"/>
            <a:ext cx="421609" cy="179321"/>
          </a:xfrm>
          <a:prstGeom prst="ellipse">
            <a:avLst/>
          </a:prstGeom>
          <a:noFill/>
          <a:ln>
            <a:solidFill>
              <a:srgbClr val="3399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0DF0AD-90DE-7EAF-F94F-6E73DB61AF49}"/>
              </a:ext>
            </a:extLst>
          </p:cNvPr>
          <p:cNvSpPr/>
          <p:nvPr/>
        </p:nvSpPr>
        <p:spPr>
          <a:xfrm>
            <a:off x="1571454" y="4245604"/>
            <a:ext cx="421609" cy="1793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6D4AA20-1955-961F-33AA-F3ECA45E97DF}"/>
              </a:ext>
            </a:extLst>
          </p:cNvPr>
          <p:cNvSpPr/>
          <p:nvPr/>
        </p:nvSpPr>
        <p:spPr>
          <a:xfrm>
            <a:off x="3120280" y="2215442"/>
            <a:ext cx="421609" cy="473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E38CBC-DC46-E66B-F3B6-7EC524695E95}"/>
              </a:ext>
            </a:extLst>
          </p:cNvPr>
          <p:cNvSpPr/>
          <p:nvPr/>
        </p:nvSpPr>
        <p:spPr>
          <a:xfrm>
            <a:off x="5714731" y="1672619"/>
            <a:ext cx="421609" cy="473147"/>
          </a:xfrm>
          <a:prstGeom prst="ellipse">
            <a:avLst/>
          </a:prstGeom>
          <a:noFill/>
          <a:ln>
            <a:solidFill>
              <a:srgbClr val="00A00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C1659A-14F1-36F4-010B-8371196F621D}"/>
              </a:ext>
            </a:extLst>
          </p:cNvPr>
          <p:cNvSpPr/>
          <p:nvPr/>
        </p:nvSpPr>
        <p:spPr>
          <a:xfrm>
            <a:off x="7533305" y="1688826"/>
            <a:ext cx="421609" cy="4407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1F229F-800C-2BCC-FE3A-EE627943EF47}"/>
              </a:ext>
            </a:extLst>
          </p:cNvPr>
          <p:cNvSpPr txBox="1"/>
          <p:nvPr/>
        </p:nvSpPr>
        <p:spPr>
          <a:xfrm>
            <a:off x="1497204" y="4607874"/>
            <a:ext cx="3074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E1 in even circuit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2373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A57660-48E0-30BF-F940-23E4435A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F1D2D4-8CCF-B61A-9504-214E25DD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6" y="0"/>
            <a:ext cx="3539124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8A1158-7E56-73C1-DA6C-563B2D92A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47"/>
          <a:stretch/>
        </p:blipFill>
        <p:spPr>
          <a:xfrm>
            <a:off x="3728954" y="0"/>
            <a:ext cx="3357797" cy="46121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A7A281-12DA-4394-AF20-979E644E1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252" y="0"/>
            <a:ext cx="3447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t="-2425" r="-10592" b="2425"/>
          <a:stretch/>
        </p:blipFill>
        <p:spPr bwMode="auto">
          <a:xfrm>
            <a:off x="3994429" y="1050097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FDCD12-8BB9-9685-2DA9-3711853E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96089"/>
            <a:ext cx="12192000" cy="2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5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8745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F7C7694-2A35-337B-51CF-EB1ACDA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43" y="78561"/>
            <a:ext cx="54768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Quantiles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4996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512186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309976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4BE3990-024E-1B5B-0AD2-3A7590C0CBED}"/>
              </a:ext>
            </a:extLst>
          </p:cNvPr>
          <p:cNvSpPr txBox="1"/>
          <p:nvPr/>
        </p:nvSpPr>
        <p:spPr>
          <a:xfrm>
            <a:off x="1654719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1st quantile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50250D-0814-0F2B-E663-16AD23644CA5}"/>
              </a:ext>
            </a:extLst>
          </p:cNvPr>
          <p:cNvSpPr txBox="1"/>
          <p:nvPr/>
        </p:nvSpPr>
        <p:spPr>
          <a:xfrm>
            <a:off x="5490184" y="2158870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median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F520D0-1B1B-7A96-8070-0608E8EBFA93}"/>
              </a:ext>
            </a:extLst>
          </p:cNvPr>
          <p:cNvSpPr txBox="1"/>
          <p:nvPr/>
        </p:nvSpPr>
        <p:spPr>
          <a:xfrm>
            <a:off x="8929934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3rd quantile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3A4A3B0-5D95-11B6-C4BB-A037404EA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335" y="425098"/>
            <a:ext cx="2243316" cy="9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 3rd Quantil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16610CD-61C9-2F36-903B-F151554CD74D}"/>
              </a:ext>
            </a:extLst>
          </p:cNvPr>
          <p:cNvGrpSpPr/>
          <p:nvPr/>
        </p:nvGrpSpPr>
        <p:grpSpPr>
          <a:xfrm>
            <a:off x="2223160" y="633934"/>
            <a:ext cx="5530880" cy="4974703"/>
            <a:chOff x="2223160" y="633934"/>
            <a:chExt cx="5530880" cy="4974703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4CF5CAE-AEE5-4766-7815-C1ACE2DA1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122" y="633934"/>
              <a:ext cx="1068918" cy="1019124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C4EEE36-71AF-09D5-3F7A-5370E0C32E53}"/>
                </a:ext>
              </a:extLst>
            </p:cNvPr>
            <p:cNvCxnSpPr>
              <a:cxnSpLocks/>
            </p:cNvCxnSpPr>
            <p:nvPr/>
          </p:nvCxnSpPr>
          <p:spPr>
            <a:xfrm>
              <a:off x="2270760" y="2341661"/>
              <a:ext cx="5185134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5762105-83A0-F28C-3B92-13C3CD4E5615}"/>
                </a:ext>
              </a:extLst>
            </p:cNvPr>
            <p:cNvCxnSpPr>
              <a:cxnSpLocks/>
            </p:cNvCxnSpPr>
            <p:nvPr/>
          </p:nvCxnSpPr>
          <p:spPr>
            <a:xfrm>
              <a:off x="6685122" y="2620140"/>
              <a:ext cx="755532" cy="129281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CEEFDB1-54F2-29A9-7396-88573786C763}"/>
                </a:ext>
              </a:extLst>
            </p:cNvPr>
            <p:cNvCxnSpPr>
              <a:cxnSpLocks/>
            </p:cNvCxnSpPr>
            <p:nvPr/>
          </p:nvCxnSpPr>
          <p:spPr>
            <a:xfrm>
              <a:off x="6706527" y="3055230"/>
              <a:ext cx="618198" cy="2553407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A25577D0-DAC4-8D84-DA4D-F59B7DA97C88}"/>
                </a:ext>
              </a:extLst>
            </p:cNvPr>
            <p:cNvCxnSpPr>
              <a:cxnSpLocks/>
            </p:cNvCxnSpPr>
            <p:nvPr/>
          </p:nvCxnSpPr>
          <p:spPr>
            <a:xfrm>
              <a:off x="2255520" y="1700487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EA48B3A-0092-48A5-1B05-65811283D5B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69" y="258966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BB80775-68EE-F27E-04AF-AEFAFFC77CB6}"/>
                </a:ext>
              </a:extLst>
            </p:cNvPr>
            <p:cNvCxnSpPr>
              <a:cxnSpLocks/>
            </p:cNvCxnSpPr>
            <p:nvPr/>
          </p:nvCxnSpPr>
          <p:spPr>
            <a:xfrm>
              <a:off x="2223160" y="302400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9" name="Picture 8">
            <a:extLst>
              <a:ext uri="{FF2B5EF4-FFF2-40B4-BE49-F238E27FC236}">
                <a16:creationId xmlns:a16="http://schemas.microsoft.com/office/drawing/2014/main" id="{303D22EA-A189-9E13-3737-8FF4CD61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03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761C3D1-C38B-7D34-3D6F-9B603A7D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1CAC2C5-B8A9-A546-722E-9EF2CDDF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473EE9D-4A97-C40A-CE46-3150B3A8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76E9F35-26DA-4593-4DC1-8D11DEC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" y="1567425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5BB75B-461A-74E7-9993-8BC7364B7F5D}"/>
              </a:ext>
            </a:extLst>
          </p:cNvPr>
          <p:cNvSpPr txBox="1"/>
          <p:nvPr/>
        </p:nvSpPr>
        <p:spPr>
          <a:xfrm>
            <a:off x="2560417" y="1350623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51825DD-9E9F-2CA5-8960-456047FFA8F2}"/>
              </a:ext>
            </a:extLst>
          </p:cNvPr>
          <p:cNvCxnSpPr>
            <a:cxnSpLocks/>
          </p:cNvCxnSpPr>
          <p:nvPr/>
        </p:nvCxnSpPr>
        <p:spPr>
          <a:xfrm>
            <a:off x="4372734" y="1511793"/>
            <a:ext cx="0" cy="3995584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/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4.06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/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4.34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/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−3.11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/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4.14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9FF8CE1-EA7A-5FB5-4CB6-4ECCA84F2B35}"/>
              </a:ext>
            </a:extLst>
          </p:cNvPr>
          <p:cNvCxnSpPr>
            <a:cxnSpLocks/>
          </p:cNvCxnSpPr>
          <p:nvPr/>
        </p:nvCxnSpPr>
        <p:spPr>
          <a:xfrm flipV="1">
            <a:off x="4372734" y="252893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61ECB6-78D9-D22C-D637-F0AE5C31BA69}"/>
              </a:ext>
            </a:extLst>
          </p:cNvPr>
          <p:cNvCxnSpPr>
            <a:cxnSpLocks/>
          </p:cNvCxnSpPr>
          <p:nvPr/>
        </p:nvCxnSpPr>
        <p:spPr>
          <a:xfrm flipV="1">
            <a:off x="4372734" y="332268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77F46E4-6D57-B931-193A-E255F543502A}"/>
              </a:ext>
            </a:extLst>
          </p:cNvPr>
          <p:cNvCxnSpPr>
            <a:cxnSpLocks/>
          </p:cNvCxnSpPr>
          <p:nvPr/>
        </p:nvCxnSpPr>
        <p:spPr>
          <a:xfrm flipV="1">
            <a:off x="4372734" y="3547685"/>
            <a:ext cx="153807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021711B-B875-BDA9-B216-7F635331D0F3}"/>
              </a:ext>
            </a:extLst>
          </p:cNvPr>
          <p:cNvCxnSpPr>
            <a:cxnSpLocks/>
          </p:cNvCxnSpPr>
          <p:nvPr/>
        </p:nvCxnSpPr>
        <p:spPr>
          <a:xfrm flipV="1">
            <a:off x="4372734" y="3702848"/>
            <a:ext cx="1538070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90C034B-5546-23D7-BC87-8BB09C8248A3}"/>
              </a:ext>
            </a:extLst>
          </p:cNvPr>
          <p:cNvSpPr txBox="1"/>
          <p:nvPr/>
        </p:nvSpPr>
        <p:spPr>
          <a:xfrm>
            <a:off x="3874867" y="5477050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3rd Quantil (0.75)</a:t>
            </a:r>
            <a:endParaRPr lang="de-AT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6D258AB-CC15-9251-67A2-7A22259386FF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266E42-A64B-6B78-6A2F-AD9B01140849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33F150-14E0-0CD7-82EE-3B4C26EF12FE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50C583B-8616-7E44-D517-D8D01848C5CA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9C768552-2376-FC49-446B-2E8001CE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61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C54F55A-FDB6-2C4F-DB6F-780CC19D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A1522487-576E-3262-A66E-F39E2C87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C145A34-D8BC-C150-DF7D-04368BDE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D2622D6-4BBF-1E09-3B3A-BD0CBBFBA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003" y="2898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43C636A-3846-8AD7-0078-633DF0431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19187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0D008A5-06AD-74DA-EF9E-B1A00F91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35254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AD09BA1-9D34-8AAD-3888-8CB113A72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50738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EDAB0B-B39B-B8F0-4A24-78FD8F50B6C3}"/>
              </a:ext>
            </a:extLst>
          </p:cNvPr>
          <p:cNvSpPr txBox="1"/>
          <p:nvPr/>
        </p:nvSpPr>
        <p:spPr>
          <a:xfrm>
            <a:off x="9039225" y="1643321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2nd Plateau</a:t>
            </a:r>
            <a:endParaRPr lang="de-AT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46FECF-21E1-94FE-623C-11F7DC7F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8841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A1CD79-D60C-51C3-E17F-976BD938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86500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661832-4AAE-91B8-5467-BBB2EFB3D89B}"/>
              </a:ext>
            </a:extLst>
          </p:cNvPr>
          <p:cNvSpPr txBox="1"/>
          <p:nvPr/>
        </p:nvSpPr>
        <p:spPr>
          <a:xfrm>
            <a:off x="2770997" y="1569698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</p:spTree>
    <p:extLst>
      <p:ext uri="{BB962C8B-B14F-4D97-AF65-F5344CB8AC3E}">
        <p14:creationId xmlns:p14="http://schemas.microsoft.com/office/powerpoint/2010/main" val="345396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the FP-maps composed?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15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24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61AA0D-1120-E191-3038-8878818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31" y="3337846"/>
            <a:ext cx="5973651" cy="26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27492D-ABA5-3DB6-B339-DE6FF891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CBE9FC-1686-35F2-4114-867194B9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40" y="1062000"/>
            <a:ext cx="9304458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9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8F83AA4A-1CA5-917C-E2E1-74F7DCD4F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39" y="1062000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7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Generalization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53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 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C3D7D53-B715-005F-199D-78D877B17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4"/>
          <a:stretch/>
        </p:blipFill>
        <p:spPr bwMode="auto">
          <a:xfrm>
            <a:off x="188854" y="2233217"/>
            <a:ext cx="2159066" cy="166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Frequency propagates along axis with lowest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A3AF14E3-DCBA-2ECF-67B3-234A3E022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09"/>
          <a:stretch/>
        </p:blipFill>
        <p:spPr bwMode="auto">
          <a:xfrm>
            <a:off x="2347920" y="2040261"/>
            <a:ext cx="984408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D74CDAC-3090-F57C-A26F-2F45E9038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-4018" r="-59" b="-4506"/>
          <a:stretch/>
        </p:blipFill>
        <p:spPr bwMode="auto">
          <a:xfrm>
            <a:off x="2175212" y="3824904"/>
            <a:ext cx="10071543" cy="19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E51EB90-9B13-6D03-5971-C95BE9B9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216" y="1030683"/>
            <a:ext cx="6303459" cy="10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38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958377-3954-E7D7-CF9E-DBFC3AE4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16" y="1325268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D93AC50-7948-6FDA-F7B7-1D2B8FCBE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16" y="3167745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552CEA6-0176-691C-1133-4680D34B4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6" y="5058000"/>
            <a:ext cx="6936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95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543E04-BCF8-75F4-7601-BD273A77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78" y="1173936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F0F57B-54E2-BEC9-F1D0-5A0223FBA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278" y="3071447"/>
            <a:ext cx="6936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E820504-31FB-D8A5-8CA0-09A5481B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277" y="4968958"/>
            <a:ext cx="6936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93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EB49E-5EC6-E36D-AD7C-1B13CD8B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4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59877A-5999-6D08-B3BB-1ECFD7B33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B9801A32-96FB-CDBA-AB6E-62D8D755B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83"/>
          <a:stretch/>
        </p:blipFill>
        <p:spPr bwMode="auto">
          <a:xfrm>
            <a:off x="609600" y="1316351"/>
            <a:ext cx="1057073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3903064-6F7A-4DFE-280B-E41D00A28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0"/>
          <a:stretch/>
        </p:blipFill>
        <p:spPr bwMode="auto">
          <a:xfrm>
            <a:off x="5768969" y="3836351"/>
            <a:ext cx="541136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53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2ABD1A2-DF73-2042-1AB4-390BB946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16" y="1133493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2E0428C-4427-3CCC-6846-F9ECE22B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15" y="2933493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08EEDEE-C561-B895-1E0D-C620B83D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18" y="4824507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006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2383F3-0A1A-F43E-19A1-CCAA74E56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70" y="1168626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461E36E-0166-8EB8-EA83-9CD38482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9" y="4824507"/>
            <a:ext cx="6936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4BAE0A6-0973-1912-0F14-CF29D7CB8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970" y="2968626"/>
            <a:ext cx="6936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419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Events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089173-37C3-D40B-49AB-795086A7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992" y="1173936"/>
            <a:ext cx="8526096" cy="56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Improve NMF:</a:t>
                </a:r>
              </a:p>
              <a:p>
                <a:pPr lvl="1"/>
                <a:r>
                  <a:rPr lang="en-US" sz="1267" dirty="0"/>
                  <a:t>Split in trainable non-trainable components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Sanity Check:</a:t>
                </a:r>
              </a:p>
              <a:p>
                <a:pPr lvl="1"/>
                <a:r>
                  <a:rPr lang="en-US" sz="1267" dirty="0"/>
                  <a:t>Check NMF components Snapshots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Component distribution:</a:t>
                </a:r>
              </a:p>
              <a:p>
                <a:pPr lvl="1"/>
                <a:r>
                  <a:rPr lang="en-US" sz="1267" dirty="0"/>
                  <a:t>Distribution over sector, sec. quench type (training, QH trigger), time, </a:t>
                </a:r>
                <a:r>
                  <a:rPr lang="en-US" sz="1267" dirty="0" err="1"/>
                  <a:t>intercoil</a:t>
                </a:r>
                <a:r>
                  <a:rPr lang="en-US" sz="1267" dirty="0"/>
                  <a:t> short sector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Isolate normal NMF components:</a:t>
                </a:r>
              </a:p>
              <a:p>
                <a:pPr lvl="1"/>
                <a:r>
                  <a:rPr lang="en-US" sz="1267" dirty="0"/>
                  <a:t>Which el. components are causing them</a:t>
                </a: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Fix normal NMF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267" dirty="0"/>
                  <a:t>Which component occurs in faulty magnets</a:t>
                </a:r>
              </a:p>
              <a:p>
                <a:pPr lvl="1"/>
                <a:r>
                  <a:rPr lang="en-US" sz="1267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83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11/24/2022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67EFA-7A13-8B7D-7329-13731CFA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" y="1033370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DFC50-0ACE-0307-F8A0-C63DA1FC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70" y="973358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308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454A0A-9BD5-68A5-82B1-BA5A9CE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77" y="973394"/>
            <a:ext cx="9304645" cy="57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4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31FFF31-ABCA-AD4E-3CAD-387998B1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15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D3D6412-7019-4451-F844-D4B973AB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3" y="1224048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E7C5EA59-56E3-CD4C-73A4-CC87DB4C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66" y="1357842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73084D-AD4F-A930-82AD-76C66B13A2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9862" b="38208"/>
          <a:stretch/>
        </p:blipFill>
        <p:spPr>
          <a:xfrm>
            <a:off x="182893" y="3403237"/>
            <a:ext cx="2620241" cy="257843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10E0BC4-29AE-FA4E-68FD-780CEF95ED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25" t="-1150" r="54620" b="91609"/>
          <a:stretch/>
        </p:blipFill>
        <p:spPr>
          <a:xfrm>
            <a:off x="10048454" y="558838"/>
            <a:ext cx="1813579" cy="636050"/>
          </a:xfrm>
          <a:prstGeom prst="rect">
            <a:avLst/>
          </a:prstGeom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50C58CC-FA52-0087-1C61-9F0A65DA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30" y="1383009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04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0B0D86-17BB-36FD-E64E-A5239C38B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743" r="68956" b="39206"/>
          <a:stretch/>
        </p:blipFill>
        <p:spPr>
          <a:xfrm>
            <a:off x="110844" y="3260089"/>
            <a:ext cx="2875465" cy="27341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858DA-064D-C8BD-6B9A-FCD860C1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3CDB034-C266-AAA5-561E-9EEF251E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64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5796B6-B836-A3B1-6866-C6BE1F73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84" y="1385951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E8B265-0709-22A5-F423-72576C88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61" y="1385951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53DB73E-AC30-B803-D2A2-4F209E34FF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367" r="52317" b="92200"/>
          <a:stretch/>
        </p:blipFill>
        <p:spPr>
          <a:xfrm>
            <a:off x="10040095" y="678547"/>
            <a:ext cx="2028039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7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(1-10)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5338311" y="2343235"/>
            <a:ext cx="5258515" cy="3117568"/>
            <a:chOff x="4200553" y="1542289"/>
            <a:chExt cx="6225638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4200553" y="1542289"/>
              <a:ext cx="6225638" cy="3690937"/>
              <a:chOff x="2160920" y="1501127"/>
              <a:chExt cx="7617658" cy="4516211"/>
            </a:xfrm>
          </p:grpSpPr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0D6D4F-3E21-9F79-BC9D-9F1B820CF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416" y="2453751"/>
            <a:ext cx="1204883" cy="29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A9F722-AE0E-BFA2-1ECF-64C3D388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944" y="2405482"/>
            <a:ext cx="1345902" cy="99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327A82D-384F-5836-34E4-F2ADF2248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234" y="2405482"/>
            <a:ext cx="1521298" cy="113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38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46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821" y="1433234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1693966" y="2850898"/>
                <a:ext cx="45685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3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66" y="2850898"/>
                <a:ext cx="4568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58" y="2513977"/>
            <a:ext cx="181621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087956" y="2529977"/>
            <a:ext cx="155467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3801281" y="2529977"/>
            <a:ext cx="155467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5514606" y="2524078"/>
            <a:ext cx="155467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8949286" y="2528370"/>
            <a:ext cx="155467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7235961" y="2513977"/>
            <a:ext cx="155467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3542826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826" y="2977677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5257753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53" y="2977677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6966460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460" y="2977677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8692786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786" y="2977677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sp>
        <p:nvSpPr>
          <p:cNvPr id="22" name="Pfeil: nach unten 21">
            <a:extLst>
              <a:ext uri="{FF2B5EF4-FFF2-40B4-BE49-F238E27FC236}">
                <a16:creationId xmlns:a16="http://schemas.microsoft.com/office/drawing/2014/main" id="{C4FAFFBE-09ED-A126-DBF2-E29EF634F5F6}"/>
              </a:ext>
            </a:extLst>
          </p:cNvPr>
          <p:cNvSpPr/>
          <p:nvPr/>
        </p:nvSpPr>
        <p:spPr>
          <a:xfrm>
            <a:off x="2532026" y="3962390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23" name="Pfeil: nach unten 22">
            <a:extLst>
              <a:ext uri="{FF2B5EF4-FFF2-40B4-BE49-F238E27FC236}">
                <a16:creationId xmlns:a16="http://schemas.microsoft.com/office/drawing/2014/main" id="{695E2AA5-048D-BE56-E2AB-0D13D49C5494}"/>
              </a:ext>
            </a:extLst>
          </p:cNvPr>
          <p:cNvSpPr/>
          <p:nvPr/>
        </p:nvSpPr>
        <p:spPr>
          <a:xfrm>
            <a:off x="4261936" y="3965118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C9B78EE-C519-627E-3612-45AE0FD620C5}"/>
              </a:ext>
            </a:extLst>
          </p:cNvPr>
          <p:cNvSpPr txBox="1"/>
          <p:nvPr/>
        </p:nvSpPr>
        <p:spPr>
          <a:xfrm>
            <a:off x="2153135" y="4253927"/>
            <a:ext cx="1462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Common Oscillation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41321A0-2F6E-EE42-BBE9-B7BE471E12CA}"/>
              </a:ext>
            </a:extLst>
          </p:cNvPr>
          <p:cNvSpPr txBox="1"/>
          <p:nvPr/>
        </p:nvSpPr>
        <p:spPr>
          <a:xfrm>
            <a:off x="3815304" y="4256655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Physical Propagation</a:t>
            </a:r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448D780B-8DDB-02F2-AC7A-B26364257FE5}"/>
              </a:ext>
            </a:extLst>
          </p:cNvPr>
          <p:cNvSpPr/>
          <p:nvPr/>
        </p:nvSpPr>
        <p:spPr>
          <a:xfrm>
            <a:off x="5950983" y="3942817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DDCEE17-7DB0-6625-7447-319B8FA97553}"/>
              </a:ext>
            </a:extLst>
          </p:cNvPr>
          <p:cNvSpPr txBox="1"/>
          <p:nvPr/>
        </p:nvSpPr>
        <p:spPr>
          <a:xfrm>
            <a:off x="5504351" y="4234354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Electrical Propagation</a:t>
            </a:r>
          </a:p>
        </p:txBody>
      </p:sp>
      <p:sp>
        <p:nvSpPr>
          <p:cNvPr id="29" name="Pfeil: nach unten 28">
            <a:extLst>
              <a:ext uri="{FF2B5EF4-FFF2-40B4-BE49-F238E27FC236}">
                <a16:creationId xmlns:a16="http://schemas.microsoft.com/office/drawing/2014/main" id="{3C45B981-BD01-61FA-53DA-237047BF1C79}"/>
              </a:ext>
            </a:extLst>
          </p:cNvPr>
          <p:cNvSpPr/>
          <p:nvPr/>
        </p:nvSpPr>
        <p:spPr>
          <a:xfrm>
            <a:off x="7680012" y="3942817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5904AE4-7D10-2860-80C3-BFAB04AD2EF6}"/>
              </a:ext>
            </a:extLst>
          </p:cNvPr>
          <p:cNvSpPr txBox="1"/>
          <p:nvPr/>
        </p:nvSpPr>
        <p:spPr>
          <a:xfrm>
            <a:off x="7235961" y="4234354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Power Converter</a:t>
            </a:r>
          </a:p>
        </p:txBody>
      </p:sp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3ED041B-FD51-978F-FC23-A8DC91CB1471}"/>
              </a:ext>
            </a:extLst>
          </p:cNvPr>
          <p:cNvSpPr/>
          <p:nvPr/>
        </p:nvSpPr>
        <p:spPr>
          <a:xfrm>
            <a:off x="9401367" y="3942060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1E8EBBE-66EB-80A9-DCCA-584D4F2D930C}"/>
              </a:ext>
            </a:extLst>
          </p:cNvPr>
          <p:cNvSpPr txBox="1"/>
          <p:nvPr/>
        </p:nvSpPr>
        <p:spPr>
          <a:xfrm>
            <a:off x="8942938" y="4227668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Energy Extraction</a:t>
            </a: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AD0FBE18-0509-44B4-4E29-172D3A27F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/>
          <a:stretch/>
        </p:blipFill>
        <p:spPr bwMode="auto">
          <a:xfrm>
            <a:off x="10693013" y="2545284"/>
            <a:ext cx="153727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372A363-8FBE-02CF-BD1D-94CE9033C3DD}"/>
                  </a:ext>
                </a:extLst>
              </p:cNvPr>
              <p:cNvSpPr txBox="1"/>
              <p:nvPr/>
            </p:nvSpPr>
            <p:spPr>
              <a:xfrm>
                <a:off x="10428305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372A363-8FBE-02CF-BD1D-94CE9033C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305" y="2977677"/>
                <a:ext cx="314189" cy="369332"/>
              </a:xfrm>
              <a:prstGeom prst="rect">
                <a:avLst/>
              </a:prstGeom>
              <a:blipFill>
                <a:blip r:embed="rId15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66A4883B-64BC-42EF-444F-2C246617F19D}"/>
              </a:ext>
            </a:extLst>
          </p:cNvPr>
          <p:cNvSpPr/>
          <p:nvPr/>
        </p:nvSpPr>
        <p:spPr>
          <a:xfrm>
            <a:off x="11124946" y="3957084"/>
            <a:ext cx="625332" cy="277270"/>
          </a:xfrm>
          <a:prstGeom prst="down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53E2E1-CFD2-43AC-1122-25CF68519ACB}"/>
              </a:ext>
            </a:extLst>
          </p:cNvPr>
          <p:cNvSpPr txBox="1"/>
          <p:nvPr/>
        </p:nvSpPr>
        <p:spPr>
          <a:xfrm>
            <a:off x="10686224" y="4227668"/>
            <a:ext cx="1544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Anomaly, Precursor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9EF2CE9-2E9F-1546-379F-DAEE79665B07}"/>
              </a:ext>
            </a:extLst>
          </p:cNvPr>
          <p:cNvSpPr txBox="1"/>
          <p:nvPr/>
        </p:nvSpPr>
        <p:spPr>
          <a:xfrm>
            <a:off x="11200925" y="2899450"/>
            <a:ext cx="52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de-A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22" grpId="0" animBg="1"/>
      <p:bldP spid="23" grpId="0" animBg="1"/>
      <p:bldP spid="25" grpId="0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7" grpId="0"/>
      <p:bldP spid="9" grpId="0" animBg="1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Old Slides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11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3762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25073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E1DE876-4F1A-200D-D4EE-0EB5DF32BED8}"/>
              </a:ext>
            </a:extLst>
          </p:cNvPr>
          <p:cNvGrpSpPr/>
          <p:nvPr/>
        </p:nvGrpSpPr>
        <p:grpSpPr>
          <a:xfrm>
            <a:off x="7401521" y="2343387"/>
            <a:ext cx="2908803" cy="1370689"/>
            <a:chOff x="7401521" y="2343387"/>
            <a:chExt cx="2908803" cy="137068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46CAEBC-A43D-F75B-41CE-68764EB58F0A}"/>
                </a:ext>
              </a:extLst>
            </p:cNvPr>
            <p:cNvGrpSpPr/>
            <p:nvPr/>
          </p:nvGrpSpPr>
          <p:grpSpPr>
            <a:xfrm>
              <a:off x="7566475" y="2343387"/>
              <a:ext cx="2743849" cy="1370689"/>
              <a:chOff x="7566475" y="2343387"/>
              <a:chExt cx="2743849" cy="1370689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9993E7E-4B5C-55E0-402A-CC718903D713}"/>
                  </a:ext>
                </a:extLst>
              </p:cNvPr>
              <p:cNvSpPr/>
              <p:nvPr/>
            </p:nvSpPr>
            <p:spPr>
              <a:xfrm>
                <a:off x="7566475" y="2589485"/>
                <a:ext cx="419295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11754" y="3242715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2E3CA74-C4AD-DAB1-8545-6934F3CEF3AF}"/>
                  </a:ext>
                </a:extLst>
              </p:cNvPr>
              <p:cNvSpPr/>
              <p:nvPr/>
            </p:nvSpPr>
            <p:spPr>
              <a:xfrm>
                <a:off x="9474927" y="297516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9480E8A-5E75-556C-0E8F-4F725ACE4FF1}"/>
                  </a:ext>
                </a:extLst>
              </p:cNvPr>
              <p:cNvSpPr/>
              <p:nvPr/>
            </p:nvSpPr>
            <p:spPr>
              <a:xfrm>
                <a:off x="9777061" y="261107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08A14A9-DA6E-4529-D4DB-26A62540373A}"/>
                  </a:ext>
                </a:extLst>
              </p:cNvPr>
              <p:cNvSpPr/>
              <p:nvPr/>
            </p:nvSpPr>
            <p:spPr>
              <a:xfrm>
                <a:off x="10119982" y="2343387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B2A7EA0-F337-C657-55EF-2FE27358F87E}"/>
                </a:ext>
              </a:extLst>
            </p:cNvPr>
            <p:cNvSpPr txBox="1"/>
            <p:nvPr/>
          </p:nvSpPr>
          <p:spPr>
            <a:xfrm>
              <a:off x="7401521" y="2405928"/>
              <a:ext cx="7980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Analyzed Area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8FC6AE2-464B-1C45-B9CE-A730D806200F}"/>
              </a:ext>
            </a:extLst>
          </p:cNvPr>
          <p:cNvSpPr txBox="1"/>
          <p:nvPr/>
        </p:nvSpPr>
        <p:spPr>
          <a:xfrm>
            <a:off x="8245445" y="3072309"/>
            <a:ext cx="798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Analyzed Area</a:t>
            </a:r>
          </a:p>
        </p:txBody>
      </p: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909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1874</Words>
  <Application>Microsoft Office PowerPoint</Application>
  <PresentationFormat>Breitbild</PresentationFormat>
  <Paragraphs>578</Paragraphs>
  <Slides>71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What are the expected oscillations after a quench?</vt:lpstr>
      <vt:lpstr>Position Frequency (FP) Map</vt:lpstr>
      <vt:lpstr>Sort Magnets differently</vt:lpstr>
      <vt:lpstr>El. Vs Phys. Position</vt:lpstr>
      <vt:lpstr>ODD: El. Vs Phys. Position Table</vt:lpstr>
      <vt:lpstr>Dist. ODD. Vs. Dist. to PC</vt:lpstr>
      <vt:lpstr>PowerPoint-Präsentation</vt:lpstr>
      <vt:lpstr>EVEN</vt:lpstr>
      <vt:lpstr>What are the expected oscillations after a quench?</vt:lpstr>
      <vt:lpstr>Generalization</vt:lpstr>
      <vt:lpstr>Quantiles</vt:lpstr>
      <vt:lpstr>Find Peaks 3rd Quantil</vt:lpstr>
      <vt:lpstr>Voltage = f(Quantile)</vt:lpstr>
      <vt:lpstr>Voltage = f(Quantile)</vt:lpstr>
      <vt:lpstr>How are the FP-maps composed?  </vt:lpstr>
      <vt:lpstr>How are the FP-maps composed? </vt:lpstr>
      <vt:lpstr>Non-Negative Matrix Factorization</vt:lpstr>
      <vt:lpstr>NMF on Position Frequency Maps </vt:lpstr>
      <vt:lpstr>2021-03-31 07:57:35.120000</vt:lpstr>
      <vt:lpstr>1st EE 2021-03-31 07:57:35.120000</vt:lpstr>
      <vt:lpstr>2nd EE 2021-03-31 07:57:35.120000</vt:lpstr>
      <vt:lpstr>Component Generalization</vt:lpstr>
      <vt:lpstr>1st EE: Average Weight of Component 0</vt:lpstr>
      <vt:lpstr>1st EE: Average Weight of Components</vt:lpstr>
      <vt:lpstr>1st EE: Average Weight of Components</vt:lpstr>
      <vt:lpstr>1st EE: Component 4</vt:lpstr>
      <vt:lpstr>2nd EE: Average Weight of Components</vt:lpstr>
      <vt:lpstr>2nd EE: Average Weight of Components</vt:lpstr>
      <vt:lpstr>Recreate Events</vt:lpstr>
      <vt:lpstr>Next Steps</vt:lpstr>
      <vt:lpstr>PowerPoint-Präsentation</vt:lpstr>
      <vt:lpstr>RB.A23 2021-03-09 07:39:33</vt:lpstr>
      <vt:lpstr>1st EE RB.A23 2021-03-09 07:39:33</vt:lpstr>
      <vt:lpstr>2nd EE RB.A23 2021-03-09 07:39:33</vt:lpstr>
      <vt:lpstr>NMF Examples</vt:lpstr>
      <vt:lpstr>NMF Examples</vt:lpstr>
      <vt:lpstr>NMF on Position Frequency Maps </vt:lpstr>
      <vt:lpstr>How are the FP-maps composed? </vt:lpstr>
      <vt:lpstr>Sanity Checks</vt:lpstr>
      <vt:lpstr>Kirchhoff</vt:lpstr>
      <vt:lpstr>FFT sanity check</vt:lpstr>
      <vt:lpstr>Data - Simulation</vt:lpstr>
      <vt:lpstr>Signal vs. scaled signal</vt:lpstr>
      <vt:lpstr>Old Slides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1367</cp:revision>
  <cp:lastPrinted>2020-05-13T09:15:16Z</cp:lastPrinted>
  <dcterms:created xsi:type="dcterms:W3CDTF">2019-07-26T06:24:56Z</dcterms:created>
  <dcterms:modified xsi:type="dcterms:W3CDTF">2022-11-24T16:32:33Z</dcterms:modified>
</cp:coreProperties>
</file>